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341" r:id="rId3"/>
    <p:sldId id="368" r:id="rId4"/>
    <p:sldId id="365" r:id="rId5"/>
    <p:sldId id="361" r:id="rId6"/>
    <p:sldId id="362" r:id="rId7"/>
    <p:sldId id="366" r:id="rId8"/>
    <p:sldId id="369" r:id="rId9"/>
    <p:sldId id="370" r:id="rId10"/>
    <p:sldId id="363" r:id="rId11"/>
    <p:sldId id="36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41"/>
            <p14:sldId id="368"/>
            <p14:sldId id="365"/>
            <p14:sldId id="361"/>
            <p14:sldId id="362"/>
            <p14:sldId id="366"/>
            <p14:sldId id="369"/>
            <p14:sldId id="370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91" d="100"/>
          <a:sy n="91" d="100"/>
        </p:scale>
        <p:origin x="15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4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01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数据增强：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、拓扑结构：移除一些不重要的边</a:t>
            </a:r>
            <a:r>
              <a:rPr lang="en-US" altLang="zh-CN" dirty="0"/>
              <a:t>(</a:t>
            </a:r>
            <a:r>
              <a:rPr lang="zh-CN" altLang="en-US" dirty="0"/>
              <a:t>通过计算边的一个重要性分数来移除边</a:t>
            </a:r>
            <a:r>
              <a:rPr lang="en-US" altLang="zh-CN" dirty="0"/>
              <a:t>)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、节点特征：采用伯努利分布来随机生成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1</a:t>
            </a:r>
            <a:r>
              <a:rPr lang="zh-CN" altLang="en-US" dirty="0"/>
              <a:t>序列</a:t>
            </a:r>
            <a:r>
              <a:rPr lang="en-US" altLang="zh-CN" dirty="0"/>
              <a:t>(</a:t>
            </a:r>
            <a:r>
              <a:rPr lang="zh-CN" altLang="en-US" dirty="0"/>
              <a:t>长度为特征长度</a:t>
            </a:r>
            <a:r>
              <a:rPr lang="en-US" altLang="zh-CN" dirty="0"/>
              <a:t>)</a:t>
            </a:r>
            <a:r>
              <a:rPr lang="zh-CN" altLang="en-US" dirty="0"/>
              <a:t>，生成的序列和节点特征相乘，得到新的特征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4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MLP(</a:t>
            </a:r>
            <a:r>
              <a:rPr lang="zh-CN" altLang="en-US" dirty="0"/>
              <a:t>多层感知器</a:t>
            </a:r>
            <a:r>
              <a:rPr lang="en-US" altLang="zh-CN" dirty="0"/>
              <a:t>)</a:t>
            </a:r>
            <a:r>
              <a:rPr lang="zh-CN" altLang="en-US" dirty="0"/>
              <a:t>来得到节点属性的</a:t>
            </a:r>
            <a:r>
              <a:rPr lang="en-US" altLang="zh-CN" dirty="0"/>
              <a:t>embedding</a:t>
            </a:r>
            <a:r>
              <a:rPr lang="zh-CN" altLang="en-US" dirty="0"/>
              <a:t>，其中激活函数是</a:t>
            </a:r>
            <a:r>
              <a:rPr lang="en-US" altLang="zh-CN" dirty="0" err="1"/>
              <a:t>elu</a:t>
            </a:r>
            <a:endParaRPr lang="en-US" altLang="zh-CN" dirty="0"/>
          </a:p>
          <a:p>
            <a:r>
              <a:rPr lang="zh-CN" altLang="en-US" dirty="0"/>
              <a:t>距离近，则权重就大，则说明相似度就高</a:t>
            </a:r>
            <a:endParaRPr lang="en-US" altLang="zh-CN" dirty="0"/>
          </a:p>
          <a:p>
            <a:r>
              <a:rPr lang="zh-CN" altLang="en-US" dirty="0"/>
              <a:t>在损失中用到了结构信息，</a:t>
            </a:r>
            <a:r>
              <a:rPr lang="en-US" altLang="zh-CN" dirty="0" err="1"/>
              <a:t>yi</a:t>
            </a:r>
            <a:r>
              <a:rPr lang="zh-CN" altLang="en-US" dirty="0"/>
              <a:t>表示存在边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9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是</a:t>
            </a:r>
            <a:r>
              <a:rPr lang="en-US" altLang="zh-CN" dirty="0"/>
              <a:t>GCN</a:t>
            </a:r>
            <a:r>
              <a:rPr lang="zh-CN" altLang="en-US" dirty="0"/>
              <a:t>之后的每个结点的表示的</a:t>
            </a:r>
            <a:r>
              <a:rPr lang="en-US" altLang="zh-CN" dirty="0"/>
              <a:t>Loss</a:t>
            </a:r>
            <a:r>
              <a:rPr lang="zh-CN" altLang="en-US" dirty="0"/>
              <a:t>，每个</a:t>
            </a:r>
            <a:r>
              <a:rPr lang="en-US" altLang="zh-CN" dirty="0"/>
              <a:t>hi</a:t>
            </a:r>
            <a:r>
              <a:rPr lang="zh-CN" altLang="en-US" dirty="0"/>
              <a:t>都是一个向量，</a:t>
            </a:r>
            <a:r>
              <a:rPr lang="en-US" altLang="zh-CN" dirty="0"/>
              <a:t>H</a:t>
            </a:r>
            <a:r>
              <a:rPr lang="zh-CN" altLang="en-US" dirty="0"/>
              <a:t>是个矩阵</a:t>
            </a:r>
            <a:r>
              <a:rPr lang="en-US" altLang="zh-CN" dirty="0"/>
              <a:t>(GCN</a:t>
            </a:r>
            <a:r>
              <a:rPr lang="zh-CN" altLang="en-US" dirty="0"/>
              <a:t>最后得到的结果都是矩阵</a:t>
            </a:r>
            <a:r>
              <a:rPr lang="en-US" altLang="zh-CN" dirty="0"/>
              <a:t>)---</a:t>
            </a:r>
            <a:r>
              <a:rPr lang="zh-CN" altLang="en-US" dirty="0"/>
              <a:t>无监督，使得对应节点尽可能相似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8</a:t>
            </a:r>
            <a:r>
              <a:rPr lang="zh-CN" altLang="en-US" dirty="0"/>
              <a:t>为有监督约束，在有标签的样本中，如果两个节点的类别相同，则让二者的表示尽可能相似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5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0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0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4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167799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680" y="2637580"/>
            <a:ext cx="108661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图约束汇总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7ED831-2962-4952-983A-B95FB19F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1" y="664123"/>
            <a:ext cx="5972175" cy="2019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3EAFD2-7AD9-489A-833A-EC63DE4748E4}"/>
              </a:ext>
            </a:extLst>
          </p:cNvPr>
          <p:cNvSpPr txBox="1"/>
          <p:nvPr/>
        </p:nvSpPr>
        <p:spPr>
          <a:xfrm>
            <a:off x="0" y="2683423"/>
            <a:ext cx="660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IJCAI_2021_Inductive Link Prediction for Nodes Having Only Attribute Information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817250-DCD9-480E-9205-E2A7A0A7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62" y="3429000"/>
            <a:ext cx="6305550" cy="22193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60A737-4546-42E3-B881-CFD99AE279F3}"/>
              </a:ext>
            </a:extLst>
          </p:cNvPr>
          <p:cNvSpPr txBox="1"/>
          <p:nvPr/>
        </p:nvSpPr>
        <p:spPr>
          <a:xfrm>
            <a:off x="-5762" y="5648325"/>
            <a:ext cx="6396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AAAI_2021_Contrastive and Generative Graph Convolutional Networks for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Graph-based Semi-Supervised Learning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C17113-B561-4854-9738-415D5271E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800" y="762821"/>
            <a:ext cx="4810125" cy="28098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EBAD595-056E-483D-B51C-B646AD623EDD}"/>
              </a:ext>
            </a:extLst>
          </p:cNvPr>
          <p:cNvSpPr txBox="1"/>
          <p:nvPr/>
        </p:nvSpPr>
        <p:spPr>
          <a:xfrm>
            <a:off x="6390290" y="3637707"/>
            <a:ext cx="608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WWW_2021_Graph Contrastive Learning with Adaptive Augmentation</a:t>
            </a:r>
          </a:p>
        </p:txBody>
      </p:sp>
    </p:spTree>
    <p:extLst>
      <p:ext uri="{BB962C8B-B14F-4D97-AF65-F5344CB8AC3E}">
        <p14:creationId xmlns:p14="http://schemas.microsoft.com/office/powerpoint/2010/main" val="226861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7299BB1D-0097-4ADF-94F9-5D689156A504}"/>
              </a:ext>
            </a:extLst>
          </p:cNvPr>
          <p:cNvSpPr txBox="1"/>
          <p:nvPr/>
        </p:nvSpPr>
        <p:spPr>
          <a:xfrm>
            <a:off x="107730" y="1239485"/>
            <a:ext cx="614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不同图空间的约束总结</a:t>
            </a:r>
            <a:r>
              <a:rPr lang="en-US" altLang="zh-CN" dirty="0"/>
              <a:t>(4</a:t>
            </a:r>
            <a:r>
              <a:rPr lang="zh-CN" altLang="en-US" dirty="0"/>
              <a:t>篇</a:t>
            </a:r>
            <a:r>
              <a:rPr lang="en-US" altLang="zh-CN" dirty="0"/>
              <a:t>)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9E4A60B-F7E5-43C9-A21E-AF35F1E921E2}"/>
              </a:ext>
            </a:extLst>
          </p:cNvPr>
          <p:cNvSpPr txBox="1"/>
          <p:nvPr/>
        </p:nvSpPr>
        <p:spPr>
          <a:xfrm>
            <a:off x="0" y="1729795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WWW_2021_Graph Contrastive Learning with Adaptive Augmentation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6478309-4AAE-47F2-AE44-8DFC9025C6A9}"/>
              </a:ext>
            </a:extLst>
          </p:cNvPr>
          <p:cNvSpPr txBox="1"/>
          <p:nvPr/>
        </p:nvSpPr>
        <p:spPr>
          <a:xfrm>
            <a:off x="0" y="2220105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IJCAI_2021_Inductive Link Prediction for Nodes Having Only Attribute Information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31FA706-5480-4951-BEBA-19B0EEE16260}"/>
              </a:ext>
            </a:extLst>
          </p:cNvPr>
          <p:cNvSpPr txBox="1"/>
          <p:nvPr/>
        </p:nvSpPr>
        <p:spPr>
          <a:xfrm>
            <a:off x="0" y="271041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AAAI_2021_Contrastive and Generative Graph Convolutional Networks for Graph-based Semi-Supervised Learning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25A85E-9684-4CDF-998F-4677527C3B0A}"/>
              </a:ext>
            </a:extLst>
          </p:cNvPr>
          <p:cNvSpPr txBox="1"/>
          <p:nvPr/>
        </p:nvSpPr>
        <p:spPr>
          <a:xfrm>
            <a:off x="0" y="3190431"/>
            <a:ext cx="1181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IJCAI_2021_Multi-Scale Contrastive Siamese Networks for Self-Supervised Graph Representation Learning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55202C0-B2EC-46A0-9A3A-038D05A6AF77}"/>
              </a:ext>
            </a:extLst>
          </p:cNvPr>
          <p:cNvSpPr txBox="1"/>
          <p:nvPr/>
        </p:nvSpPr>
        <p:spPr>
          <a:xfrm>
            <a:off x="107730" y="3704315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知识蒸馏和孪生网络对比总结</a:t>
            </a:r>
            <a:r>
              <a:rPr lang="en-US" altLang="zh-CN" dirty="0"/>
              <a:t>(2</a:t>
            </a:r>
            <a:r>
              <a:rPr lang="zh-CN" altLang="en-US" dirty="0"/>
              <a:t>篇</a:t>
            </a:r>
            <a:r>
              <a:rPr lang="en-US" altLang="zh-CN" dirty="0"/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CECEFD3-32CB-4E17-B3F2-6F477335462A}"/>
              </a:ext>
            </a:extLst>
          </p:cNvPr>
          <p:cNvSpPr txBox="1"/>
          <p:nvPr/>
        </p:nvSpPr>
        <p:spPr>
          <a:xfrm>
            <a:off x="0" y="4218199"/>
            <a:ext cx="1181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IJCAI_2021_Multi-Scale Contrastive Siamese Networks for Self-Supervised Graph Representation Learning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2B997D0-C1C0-4001-BC28-FCC8B90C528F}"/>
              </a:ext>
            </a:extLst>
          </p:cNvPr>
          <p:cNvSpPr txBox="1"/>
          <p:nvPr/>
        </p:nvSpPr>
        <p:spPr>
          <a:xfrm>
            <a:off x="0" y="4732083"/>
            <a:ext cx="1161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A Dual-Channel Knowledge Distillation Framework for Node Classification(ours)</a:t>
            </a:r>
            <a:endParaRPr lang="zh-CN" altLang="zh-CN" sz="1800" b="1" kern="100" dirty="0"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53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C243678-75BD-45A0-8F7A-03748DB7529F}"/>
              </a:ext>
            </a:extLst>
          </p:cNvPr>
          <p:cNvSpPr txBox="1"/>
          <p:nvPr/>
        </p:nvSpPr>
        <p:spPr>
          <a:xfrm>
            <a:off x="-66675" y="6417409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NIPS_2020_Graph Random Neural Networks for Semi-Supervised Learning on Graphs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FAA0AB-7192-4E6F-9732-8B2F8A56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9" y="886583"/>
            <a:ext cx="8715375" cy="4000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A58CBF-1568-4926-AE30-23D800926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72796"/>
            <a:ext cx="6025148" cy="8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C243678-75BD-45A0-8F7A-03748DB7529F}"/>
              </a:ext>
            </a:extLst>
          </p:cNvPr>
          <p:cNvSpPr txBox="1"/>
          <p:nvPr/>
        </p:nvSpPr>
        <p:spPr>
          <a:xfrm>
            <a:off x="-66675" y="6417409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WWW_2021_Graph Contrastive Learning with Adaptive Augmentation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73F5F4-BCA0-45A6-872A-6E57D971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23"/>
            <a:ext cx="7550082" cy="29823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094520-E915-4842-BA57-CD2E062C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685" y="987973"/>
            <a:ext cx="4261918" cy="14434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9EBBBE-F50D-4A2D-B48D-F05E12BF6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717" y="2431388"/>
            <a:ext cx="3981450" cy="70485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1B52C95-2EE0-4720-B3F2-CB4D794FCF2E}"/>
              </a:ext>
            </a:extLst>
          </p:cNvPr>
          <p:cNvSpPr/>
          <p:nvPr/>
        </p:nvSpPr>
        <p:spPr>
          <a:xfrm>
            <a:off x="5047118" y="677718"/>
            <a:ext cx="2589003" cy="2170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8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C243678-75BD-45A0-8F7A-03748DB7529F}"/>
              </a:ext>
            </a:extLst>
          </p:cNvPr>
          <p:cNvSpPr txBox="1"/>
          <p:nvPr/>
        </p:nvSpPr>
        <p:spPr>
          <a:xfrm>
            <a:off x="-66675" y="6417409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WWW_2021_Graph Contrastive Learning with Adaptive Augmentation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73F5F4-BCA0-45A6-872A-6E57D971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23"/>
            <a:ext cx="7550082" cy="298233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1B52C95-2EE0-4720-B3F2-CB4D794FCF2E}"/>
              </a:ext>
            </a:extLst>
          </p:cNvPr>
          <p:cNvSpPr/>
          <p:nvPr/>
        </p:nvSpPr>
        <p:spPr>
          <a:xfrm>
            <a:off x="5047118" y="677718"/>
            <a:ext cx="2589003" cy="2170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22FBC8-8F9E-4719-9E05-9F23988F0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619" y="3802661"/>
            <a:ext cx="5391150" cy="126682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30ECC95-1200-41B5-865D-CB30284D3B5B}"/>
              </a:ext>
            </a:extLst>
          </p:cNvPr>
          <p:cNvSpPr/>
          <p:nvPr/>
        </p:nvSpPr>
        <p:spPr>
          <a:xfrm>
            <a:off x="6249407" y="3722915"/>
            <a:ext cx="5659564" cy="14276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143EA9-3A0A-442B-95B7-1EA745D856A2}"/>
              </a:ext>
            </a:extLst>
          </p:cNvPr>
          <p:cNvSpPr txBox="1"/>
          <p:nvPr/>
        </p:nvSpPr>
        <p:spPr>
          <a:xfrm>
            <a:off x="5527913" y="4300684"/>
            <a:ext cx="721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思想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69A3C8-23DE-4C60-B203-3211AEC0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134"/>
            <a:ext cx="4714993" cy="57072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5E7D7C-3F67-4C54-9BF2-F62B1F958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100" y="1742809"/>
            <a:ext cx="3994866" cy="6797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67583D6-09A8-4FAC-8E95-03B307693051}"/>
              </a:ext>
            </a:extLst>
          </p:cNvPr>
          <p:cNvSpPr/>
          <p:nvPr/>
        </p:nvSpPr>
        <p:spPr>
          <a:xfrm>
            <a:off x="193492" y="3053056"/>
            <a:ext cx="4149966" cy="12835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EC806F-6C55-488D-BD21-B8D8D5E68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456" y="1382339"/>
            <a:ext cx="2435673" cy="2259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1F87EF-FD04-42F8-951C-04D35EA0D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218" y="2460702"/>
            <a:ext cx="2536508" cy="1929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FEB3E9-6718-49F5-A1DA-BD655786F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100" y="2851912"/>
            <a:ext cx="4827270" cy="10199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CFCAF0B-DF35-4165-8CB6-44B5806DD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100" y="4018867"/>
            <a:ext cx="2188515" cy="4716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6CF2756-B29E-4471-A1E3-58A96FCB6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814" y="4490530"/>
            <a:ext cx="2494598" cy="61092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41C03B9-F9A3-4936-8537-BAB782E84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8831" y="4598532"/>
            <a:ext cx="4394204" cy="6141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A883226-3D5A-4FBC-B1C8-6557CE512F70}"/>
              </a:ext>
            </a:extLst>
          </p:cNvPr>
          <p:cNvSpPr txBox="1"/>
          <p:nvPr/>
        </p:nvSpPr>
        <p:spPr>
          <a:xfrm>
            <a:off x="4877767" y="296537"/>
            <a:ext cx="3655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节点对，可有边，可无边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260235-B67C-40AD-BDC9-410AE2E98464}"/>
              </a:ext>
            </a:extLst>
          </p:cNvPr>
          <p:cNvSpPr txBox="1"/>
          <p:nvPr/>
        </p:nvSpPr>
        <p:spPr>
          <a:xfrm>
            <a:off x="7697077" y="2616802"/>
            <a:ext cx="614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有边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3360D6-EEA5-48D7-AC85-61A793FA3766}"/>
              </a:ext>
            </a:extLst>
          </p:cNvPr>
          <p:cNvSpPr txBox="1"/>
          <p:nvPr/>
        </p:nvSpPr>
        <p:spPr>
          <a:xfrm>
            <a:off x="8760067" y="3440216"/>
            <a:ext cx="200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无边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7B05620-F2F7-4790-9BAD-4C3EFBF657B7}"/>
              </a:ext>
            </a:extLst>
          </p:cNvPr>
          <p:cNvSpPr txBox="1"/>
          <p:nvPr/>
        </p:nvSpPr>
        <p:spPr>
          <a:xfrm>
            <a:off x="48521" y="6417409"/>
            <a:ext cx="873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IJCAI_2021_Inductive Link Prediction for Nodes Having Only Attribute Information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A545C3-58B4-484F-BF8D-63AA925837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4992" y="6062513"/>
            <a:ext cx="4838700" cy="3429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EF8A116-C59F-44F4-9ED8-AA10EF39B3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100" y="5179093"/>
            <a:ext cx="4285141" cy="8570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2D0A09-9200-4E32-8602-0D45EC544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7236" y="866294"/>
            <a:ext cx="4714993" cy="8085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01919D-B066-4F9B-AA1A-59DB8CDA53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7926" y="1718740"/>
            <a:ext cx="3684074" cy="808528"/>
          </a:xfrm>
          <a:prstGeom prst="rect">
            <a:avLst/>
          </a:prstGeom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9116FB4-0C1C-44A8-A6CE-598685884715}"/>
              </a:ext>
            </a:extLst>
          </p:cNvPr>
          <p:cNvSpPr/>
          <p:nvPr/>
        </p:nvSpPr>
        <p:spPr>
          <a:xfrm>
            <a:off x="7694727" y="2584610"/>
            <a:ext cx="1858965" cy="6269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23622F6-7DDE-4129-8EC2-62A70F0FCC83}"/>
              </a:ext>
            </a:extLst>
          </p:cNvPr>
          <p:cNvSpPr/>
          <p:nvPr/>
        </p:nvSpPr>
        <p:spPr>
          <a:xfrm>
            <a:off x="5454868" y="3440216"/>
            <a:ext cx="4116325" cy="3957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2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7C6AC2-A1AC-4B03-92A8-4E2E3B26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624"/>
            <a:ext cx="7966841" cy="34938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0BAF520-C0B4-47BA-9CAF-63EA1A26C5B0}"/>
              </a:ext>
            </a:extLst>
          </p:cNvPr>
          <p:cNvSpPr txBox="1"/>
          <p:nvPr/>
        </p:nvSpPr>
        <p:spPr>
          <a:xfrm>
            <a:off x="0" y="640978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AAAI_2021_Contrastive and Generative Graph Convolutional Networks for Graph-based Semi-Supervised Learning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80FABE-82BF-4522-BF6C-76B232BB6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604" y="993988"/>
            <a:ext cx="2934192" cy="4427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9C8F74-686F-42BB-9DA1-BC1DD779C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981" y="1524061"/>
            <a:ext cx="2914815" cy="4276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EEB8D56-4236-4B64-8AE8-D1A7BF979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478" y="2038980"/>
            <a:ext cx="3149819" cy="489292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5F99DB5-71B6-4373-974A-9B412591FF20}"/>
              </a:ext>
            </a:extLst>
          </p:cNvPr>
          <p:cNvSpPr/>
          <p:nvPr/>
        </p:nvSpPr>
        <p:spPr>
          <a:xfrm>
            <a:off x="7863840" y="903890"/>
            <a:ext cx="3813153" cy="1807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E6EA407-18CB-4783-AB91-391A4AD92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598" y="3606633"/>
            <a:ext cx="3444633" cy="10297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67B0743-E15A-4DAD-B589-1A312E8AA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7259" y="2930534"/>
            <a:ext cx="3227661" cy="536568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054524A-9238-407F-B5FF-ABD9A15DE5A6}"/>
              </a:ext>
            </a:extLst>
          </p:cNvPr>
          <p:cNvSpPr/>
          <p:nvPr/>
        </p:nvSpPr>
        <p:spPr>
          <a:xfrm>
            <a:off x="7939219" y="2828618"/>
            <a:ext cx="3813153" cy="1807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DCA627B-8A33-416E-9D80-EF497F9F85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463" y="4807138"/>
            <a:ext cx="3676650" cy="428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DD6D5A-0760-4FF1-9E73-8B4AB8A49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015844"/>
            <a:ext cx="3981450" cy="2952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C2DC2D-FAC6-4047-8FE7-B155BE3D8A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837" y="5311119"/>
            <a:ext cx="3686175" cy="676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4A5B91-EAE9-4FED-AE92-B68A03192D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6059629"/>
            <a:ext cx="3971925" cy="3143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6B39C2-9ABB-4FB8-8AF4-F02298CE6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6841" y="5935489"/>
            <a:ext cx="1981200" cy="2667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B6C86C-2BC9-4354-BF8C-E295432A23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428" y="5492873"/>
            <a:ext cx="3369059" cy="388991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152C26A-C8C8-49CB-ADFA-302F6EB5433C}"/>
              </a:ext>
            </a:extLst>
          </p:cNvPr>
          <p:cNvSpPr/>
          <p:nvPr/>
        </p:nvSpPr>
        <p:spPr>
          <a:xfrm>
            <a:off x="4328160" y="1253474"/>
            <a:ext cx="1357937" cy="2353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CC82A0-76BD-4767-A49E-C2260E7C298B}"/>
              </a:ext>
            </a:extLst>
          </p:cNvPr>
          <p:cNvSpPr txBox="1"/>
          <p:nvPr/>
        </p:nvSpPr>
        <p:spPr>
          <a:xfrm>
            <a:off x="11045323" y="966531"/>
            <a:ext cx="788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无监督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7AAA954-0A6F-455B-A700-CA5608F6F91F}"/>
              </a:ext>
            </a:extLst>
          </p:cNvPr>
          <p:cNvSpPr txBox="1"/>
          <p:nvPr/>
        </p:nvSpPr>
        <p:spPr>
          <a:xfrm>
            <a:off x="11044074" y="2903410"/>
            <a:ext cx="909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有监督</a:t>
            </a:r>
          </a:p>
        </p:txBody>
      </p:sp>
    </p:spTree>
    <p:extLst>
      <p:ext uri="{BB962C8B-B14F-4D97-AF65-F5344CB8AC3E}">
        <p14:creationId xmlns:p14="http://schemas.microsoft.com/office/powerpoint/2010/main" val="22416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A0E675-00E0-4F0D-B08C-C4865D6B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977"/>
            <a:ext cx="6826316" cy="323444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0CF920D-67BE-42E2-98E6-0B4C2D5C5AAC}"/>
              </a:ext>
            </a:extLst>
          </p:cNvPr>
          <p:cNvSpPr txBox="1"/>
          <p:nvPr/>
        </p:nvSpPr>
        <p:spPr>
          <a:xfrm>
            <a:off x="-105104" y="6488668"/>
            <a:ext cx="1181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IJCAI_2021_Multi-Scale Contrastive Siamese Networks for Self-Supervised Graph Representation Learning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198A324-C06A-4FF7-BA1D-B8C03FA0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823" y="751717"/>
            <a:ext cx="2921756" cy="23126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CE06EFB-7775-4F06-B867-8C5FC546A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080" y="982980"/>
            <a:ext cx="2743713" cy="10170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BDB7EF8-5D33-4E97-A692-87AB5A4D7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80" y="2000013"/>
            <a:ext cx="2859327" cy="6037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36BF457-74DB-4AAC-99B8-F0F024536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800" y="2669141"/>
            <a:ext cx="2689027" cy="23126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927C3C7-975D-4C0F-8B58-97E1E3752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382" y="3591651"/>
            <a:ext cx="2861912" cy="975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826689B-F817-4F27-8499-BF7870829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1382" y="2977460"/>
            <a:ext cx="3025846" cy="47941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EF419A9-F265-4DFE-990C-51B9CFA0C2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1382" y="4788013"/>
            <a:ext cx="3025846" cy="24378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9D1B4A7-C601-4FAC-AA21-FA0564147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1382" y="5215869"/>
            <a:ext cx="2196662" cy="4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F0CF920D-67BE-42E2-98E6-0B4C2D5C5AAC}"/>
              </a:ext>
            </a:extLst>
          </p:cNvPr>
          <p:cNvSpPr txBox="1"/>
          <p:nvPr/>
        </p:nvSpPr>
        <p:spPr>
          <a:xfrm>
            <a:off x="-105104" y="6488668"/>
            <a:ext cx="1181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WWW</a:t>
            </a:r>
            <a:r>
              <a:rPr lang="zh-CN" altLang="en-US" dirty="0">
                <a:solidFill>
                  <a:srgbClr val="FF0000"/>
                </a:solidFill>
              </a:rPr>
              <a:t>_202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_</a:t>
            </a:r>
            <a:r>
              <a:rPr lang="en-US" altLang="zh-CN" dirty="0">
                <a:solidFill>
                  <a:srgbClr val="FF0000"/>
                </a:solidFill>
              </a:rPr>
              <a:t>Compact Graph Structure Learning via Mutual Information Compression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E9524C1-5AE7-4D0E-BE18-A2C746DA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883"/>
            <a:ext cx="7549654" cy="30614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6E8450-84B3-48F5-8FD5-DD0D4315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54" y="1316038"/>
            <a:ext cx="4072734" cy="14797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50E6C1-8C0F-469E-BA6B-8C245155F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691" y="3225687"/>
            <a:ext cx="342066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F0CF920D-67BE-42E2-98E6-0B4C2D5C5AAC}"/>
              </a:ext>
            </a:extLst>
          </p:cNvPr>
          <p:cNvSpPr txBox="1"/>
          <p:nvPr/>
        </p:nvSpPr>
        <p:spPr>
          <a:xfrm>
            <a:off x="-105104" y="6488668"/>
            <a:ext cx="1181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WWW</a:t>
            </a:r>
            <a:r>
              <a:rPr lang="zh-CN" altLang="en-US" dirty="0">
                <a:solidFill>
                  <a:srgbClr val="FF0000"/>
                </a:solidFill>
              </a:rPr>
              <a:t>_202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_</a:t>
            </a:r>
            <a:r>
              <a:rPr lang="en-US" altLang="zh-CN" dirty="0">
                <a:solidFill>
                  <a:srgbClr val="FF0000"/>
                </a:solidFill>
              </a:rPr>
              <a:t>Disentangling Long and Short-Term Interests for Recommendation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775BF8-4237-4720-B64D-BB23CA77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7" y="792781"/>
            <a:ext cx="10622920" cy="55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1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22282</TotalTime>
  <Words>473</Words>
  <Application>Microsoft Office PowerPoint</Application>
  <PresentationFormat>宽屏</PresentationFormat>
  <Paragraphs>53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王 新生</cp:lastModifiedBy>
  <cp:revision>2007</cp:revision>
  <dcterms:created xsi:type="dcterms:W3CDTF">2017-04-22T07:59:00Z</dcterms:created>
  <dcterms:modified xsi:type="dcterms:W3CDTF">2022-03-23T01:00:16Z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